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274" r:id="rId3"/>
    <p:sldId id="276" r:id="rId4"/>
    <p:sldId id="394" r:id="rId5"/>
    <p:sldId id="353" r:id="rId6"/>
    <p:sldId id="395" r:id="rId7"/>
    <p:sldId id="421" r:id="rId8"/>
    <p:sldId id="397" r:id="rId9"/>
    <p:sldId id="423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22" r:id="rId28"/>
    <p:sldId id="419" r:id="rId29"/>
    <p:sldId id="420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 varScale="1">
        <p:scale>
          <a:sx n="90" d="100"/>
          <a:sy n="90" d="100"/>
        </p:scale>
        <p:origin x="-326" y="-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11/4/2014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11/4/2014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MAScrip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hyperlink" Target="http://www.codecademy.com/en/tracks/htmlcss" TargetMode="External"/><Relationship Id="rId7" Type="http://schemas.openxmlformats.org/officeDocument/2006/relationships/image" Target="../media/image51.gif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op.oreilly.com/product/9780596517748.do" TargetMode="External"/><Relationship Id="rId5" Type="http://schemas.openxmlformats.org/officeDocument/2006/relationships/hyperlink" Target="http://shop.oreilly.com/product/9780596805531.do" TargetMode="External"/><Relationship Id="rId4" Type="http://schemas.openxmlformats.org/officeDocument/2006/relationships/hyperlink" Target="http://www.webplatform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2.png"/><Relationship Id="rId3" Type="http://schemas.openxmlformats.org/officeDocument/2006/relationships/hyperlink" Target="https://softuni.bg/courses/javascript-basics/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jpeg"/><Relationship Id="rId15" Type="http://schemas.openxmlformats.org/officeDocument/2006/relationships/image" Target="../media/image63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softwaregroup-bg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25" y="1080338"/>
            <a:ext cx="1981200" cy="1981200"/>
          </a:xfrm>
          <a:prstGeom prst="rect">
            <a:avLst/>
          </a:prstGeo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011" y="3810000"/>
            <a:ext cx="7420775" cy="2165331"/>
          </a:xfr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July 2014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dates: ~ 27-29 </a:t>
            </a:r>
            <a:r>
              <a:rPr lang="en-US" dirty="0" smtClean="0"/>
              <a:t>July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 defense dates: 30 July – 1 Aug 2014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474922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 smtClean="0"/>
              <a:t>Runs both in front-end and back-end</a:t>
            </a:r>
          </a:p>
          <a:p>
            <a:pPr fontAlgn="base"/>
            <a:r>
              <a:rPr lang="en-GB" dirty="0" smtClean="0"/>
              <a:t>Makes Web sites</a:t>
            </a:r>
            <a:r>
              <a:rPr lang="bg-BG" dirty="0" smtClean="0"/>
              <a:t> </a:t>
            </a:r>
            <a:r>
              <a:rPr lang="en-US" dirty="0" smtClean="0"/>
              <a:t>more dynamic</a:t>
            </a:r>
            <a:r>
              <a:rPr lang="en-GB" dirty="0" smtClean="0"/>
              <a:t> and </a:t>
            </a:r>
            <a:r>
              <a:rPr lang="en-GB" dirty="0"/>
              <a:t>to build </a:t>
            </a:r>
            <a:r>
              <a:rPr lang="en-GB" dirty="0" smtClean="0"/>
              <a:t>fast </a:t>
            </a:r>
            <a:r>
              <a:rPr lang="en-GB" dirty="0"/>
              <a:t>servers</a:t>
            </a:r>
          </a:p>
          <a:p>
            <a:pPr fontAlgn="base"/>
            <a:r>
              <a:rPr lang="en-GB" dirty="0"/>
              <a:t>Tons of job growth and high pay for those who know JavaScript</a:t>
            </a:r>
          </a:p>
          <a:p>
            <a:pPr lvl="1" fontAlgn="base"/>
            <a:r>
              <a:rPr lang="en-GB" dirty="0" smtClean="0"/>
              <a:t>Node.js – 80 000</a:t>
            </a:r>
            <a:r>
              <a:rPr lang="en-GB" dirty="0"/>
              <a:t>% </a:t>
            </a:r>
            <a:r>
              <a:rPr lang="en-GB" dirty="0" smtClean="0"/>
              <a:t>growth in demand over the last 3 years</a:t>
            </a:r>
          </a:p>
          <a:p>
            <a:pPr lvl="1" fontAlgn="base"/>
            <a:r>
              <a:rPr lang="en-GB" dirty="0" smtClean="0"/>
              <a:t>Angular.js – 9 000% growth in demand in just last year</a:t>
            </a:r>
          </a:p>
          <a:p>
            <a:pPr fontAlgn="base"/>
            <a:r>
              <a:rPr lang="en-GB" dirty="0" smtClean="0"/>
              <a:t>Open source</a:t>
            </a:r>
          </a:p>
          <a:p>
            <a:pPr lvl="1" fontAlgn="base"/>
            <a:r>
              <a:rPr lang="en-GB" dirty="0" smtClean="0"/>
              <a:t>JS </a:t>
            </a:r>
            <a:r>
              <a:rPr lang="en-GB" dirty="0"/>
              <a:t>is defined as </a:t>
            </a:r>
            <a:r>
              <a:rPr lang="en-GB" dirty="0" smtClean="0">
                <a:hlinkClick r:id="rId2"/>
              </a:rPr>
              <a:t>ECMAScript</a:t>
            </a:r>
            <a:r>
              <a:rPr lang="en-GB" dirty="0" smtClean="0"/>
              <a:t> – free for anybody </a:t>
            </a:r>
            <a:r>
              <a:rPr lang="en-GB" dirty="0"/>
              <a:t>to </a:t>
            </a:r>
            <a:r>
              <a:rPr lang="en-GB" dirty="0" smtClean="0"/>
              <a:t>implement</a:t>
            </a:r>
          </a:p>
          <a:p>
            <a:pPr fontAlgn="base"/>
            <a:r>
              <a:rPr lang="en-GB" dirty="0"/>
              <a:t>JavaScript is </a:t>
            </a:r>
            <a:r>
              <a:rPr lang="en-GB" dirty="0" smtClean="0"/>
              <a:t>running everywhere: browsers, mobile phones, etc.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JavaScript?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“JavaScript Basics”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/>
              <a:t> practical problems for 5 </a:t>
            </a:r>
            <a:r>
              <a:rPr lang="en-US" dirty="0" smtClean="0"/>
              <a:t>hours</a:t>
            </a:r>
          </a:p>
          <a:p>
            <a:pPr lvl="2"/>
            <a:r>
              <a:rPr lang="en-US" dirty="0"/>
              <a:t>1 easy, 2 with loops, 1 with arrays </a:t>
            </a:r>
            <a:r>
              <a:rPr lang="en-US" dirty="0" smtClean="0"/>
              <a:t>/ </a:t>
            </a:r>
            <a:r>
              <a:rPr lang="en-US" dirty="0"/>
              <a:t>strings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You should code in </a:t>
            </a:r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Solutions are evaluated for correctness only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80" y="3546475"/>
            <a:ext cx="2441576" cy="2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429000"/>
            <a:ext cx="2676526" cy="2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JavaScript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https://softuni.bg/trainings/coursesinstances/details/1070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Mozilla Development Network (MDN)</a:t>
            </a:r>
            <a:endParaRPr lang="en-US" sz="32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https://developer.mozilla.org</a:t>
            </a:r>
            <a:endParaRPr lang="en-US" sz="3000" dirty="0" smtClean="0">
              <a:hlinkClick r:id="rId3"/>
            </a:endParaRP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Web Platform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4"/>
              </a:rPr>
              <a:t>http://www.webplatform.org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JavaScript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5"/>
              </a:rPr>
              <a:t>JavaScript: The Definitive Guide</a:t>
            </a:r>
            <a:endParaRPr lang="en-US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6"/>
              </a:rPr>
              <a:t>JavaScript: The Good Parts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Resources</a:t>
            </a:r>
            <a:endParaRPr lang="en-US" dirty="0"/>
          </a:p>
        </p:txBody>
      </p:sp>
      <p:pic>
        <p:nvPicPr>
          <p:cNvPr id="2050" name="Picture 2" descr="Activate Your Web Pages">
            <a:hlinkClick r:id="rId5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earthing the Excellence in JavaScript">
            <a:hlinkClick r:id="rId6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Studio 2013 </a:t>
            </a:r>
            <a:r>
              <a:rPr lang="en-US" dirty="0" smtClean="0"/>
              <a:t>or Visual Studio Express 2013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WebStorm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Sublime 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Komodo </a:t>
            </a:r>
            <a:r>
              <a:rPr lang="en-US" dirty="0" smtClean="0"/>
              <a:t>IDE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NetBeans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17" y="2698048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164898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“JavaScript Basics"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JavaScript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Data types and variables, conditional statements,</a:t>
            </a:r>
            <a:br>
              <a:rPr lang="en-US" sz="3000" dirty="0" smtClean="0"/>
            </a:br>
            <a:r>
              <a:rPr lang="en-US" sz="3000" dirty="0" smtClean="0"/>
              <a:t>loops, arrays, using objects, DOM, events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Form image to </a:t>
            </a:r>
            <a:r>
              <a:rPr lang="en-GB" sz="3000" dirty="0" smtClean="0"/>
              <a:t>JavaScript Basics </a:t>
            </a:r>
            <a:r>
              <a:rPr lang="en-US" sz="3000" dirty="0" smtClean="0"/>
              <a:t>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463" y="1264700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JavaScript Basics 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489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Web Fundamentals </a:t>
              </a:r>
              <a:r>
                <a:rPr lang="bg-BG" sz="2200" dirty="0">
                  <a:solidFill>
                    <a:schemeClr val="bg1"/>
                  </a:solidFill>
                </a:rPr>
                <a:t>(</a:t>
              </a:r>
              <a:r>
                <a:rPr lang="en-US" sz="2200" dirty="0">
                  <a:solidFill>
                    <a:schemeClr val="bg1"/>
                  </a:solidFill>
                </a:rPr>
                <a:t>HTML + CSS</a:t>
              </a:r>
              <a:r>
                <a:rPr lang="bg-BG" sz="22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10 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 smtClean="0">
                  <a:solidFill>
                    <a:schemeClr val="bg1"/>
                  </a:solidFill>
                </a:rPr>
                <a:t>TW 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6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1857485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JavaScript Basics</a:t>
              </a:r>
              <a:endParaRPr lang="bg-BG" sz="2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 times</a:t>
              </a:r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TW + exam</a:t>
              </a:r>
              <a:endParaRPr lang="bg-BG" sz="16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4 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weeks</a:t>
              </a:r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 * 2 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times</a:t>
              </a:r>
              <a:endParaRPr lang="bg-BG" sz="16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700" dirty="0" smtClean="0"/>
              <a:t>– Course Program, Exams, Teachers, Evaluation, Resources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Introduction </a:t>
            </a:r>
            <a:r>
              <a:rPr lang="en-US" sz="2700" dirty="0" smtClean="0"/>
              <a:t>– Dynamic HTML, JS history, JS first steps, debugging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Tools/IDEs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Syntax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Data types, variables, conditional statements…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Loops, Arrays and Strings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Functions and Objects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Function scope, creating and using objects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DOM and Events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Create/Edit elements, basic event handling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Exam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Teamwork Defense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Basics – Course Program</a:t>
            </a:r>
            <a:endParaRPr lang="en-US" dirty="0"/>
          </a:p>
        </p:txBody>
      </p:sp>
      <p:pic>
        <p:nvPicPr>
          <p:cNvPr id="1026" name="Picture 2" descr="http://cdn.onextrapixel.com/wp-content/uploads/2012/09/js-c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817" y="5486400"/>
            <a:ext cx="1384778" cy="8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JavaScript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16830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b="1" noProof="1"/>
              <a:t>Deyan </a:t>
            </a:r>
            <a:r>
              <a:rPr lang="en-US" b="1" noProof="1" smtClean="0"/>
              <a:t>Dachev</a:t>
            </a:r>
          </a:p>
          <a:p>
            <a:pPr marL="609494" lvl="2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noProof="1" smtClean="0"/>
              <a:t>Juinor Trainer @ SoftuUni</a:t>
            </a:r>
            <a:endParaRPr lang="en-US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Currently Level #</a:t>
            </a:r>
            <a:r>
              <a:rPr lang="en-US" sz="3200" dirty="0" smtClean="0"/>
              <a:t>2</a:t>
            </a:r>
            <a:endParaRPr lang="en-US" sz="3200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dirty="0" err="1" smtClean="0"/>
              <a:t>Hristo</a:t>
            </a:r>
            <a:r>
              <a:rPr lang="en-US" sz="3400" dirty="0" smtClean="0"/>
              <a:t> </a:t>
            </a:r>
            <a:r>
              <a:rPr lang="en-US" sz="3400" dirty="0" err="1" smtClean="0"/>
              <a:t>Chakarov</a:t>
            </a:r>
            <a:endParaRPr lang="en-US" sz="3400" dirty="0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JavaScript</a:t>
            </a:r>
            <a:r>
              <a:rPr lang="en-US" dirty="0"/>
              <a:t> </a:t>
            </a:r>
            <a:r>
              <a:rPr lang="en-US" dirty="0" smtClean="0"/>
              <a:t>Developer @ </a:t>
            </a:r>
            <a:r>
              <a:rPr lang="en-US" dirty="0" err="1" smtClean="0"/>
              <a:t>Netclime</a:t>
            </a:r>
            <a:r>
              <a:rPr lang="en-US" dirty="0" smtClean="0"/>
              <a:t> Bulgaria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95" b="6277"/>
          <a:stretch/>
        </p:blipFill>
        <p:spPr>
          <a:xfrm>
            <a:off x="9142412" y="1227667"/>
            <a:ext cx="2286000" cy="232110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1028" name="Picture 4" descr="https://pbs.twimg.com/profile_images/447994583742312449/zSvl9NyF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810001"/>
            <a:ext cx="2209799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0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1034</Words>
  <Application>Microsoft Office PowerPoint</Application>
  <PresentationFormat>Custom</PresentationFormat>
  <Paragraphs>229</Paragraphs>
  <Slides>28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SoftUni 16x9</vt:lpstr>
      <vt:lpstr>JavaScript Basics</vt:lpstr>
      <vt:lpstr>Table of Contents</vt:lpstr>
      <vt:lpstr>Level #1 at the Software University</vt:lpstr>
      <vt:lpstr>JavaScript Basics</vt:lpstr>
      <vt:lpstr>JavaScript Basics – Course Program</vt:lpstr>
      <vt:lpstr>Warning: Not for Absolute Beginners</vt:lpstr>
      <vt:lpstr>The Trainers Team</vt:lpstr>
      <vt:lpstr>Trainers team</vt:lpstr>
      <vt:lpstr>Volunteer Teaching Assistants</vt:lpstr>
      <vt:lpstr>JavaScript Basics: More Details </vt:lpstr>
      <vt:lpstr>Training Duration – Web Fundamentals</vt:lpstr>
      <vt:lpstr>Why JavaScript?</vt:lpstr>
      <vt:lpstr>Why English?</vt:lpstr>
      <vt:lpstr>JavaScript Basics</vt:lpstr>
      <vt:lpstr>Scoring System for the “JavaScript Basics”</vt:lpstr>
      <vt:lpstr>JavaScript Exam</vt:lpstr>
      <vt:lpstr>Homework Assignments</vt:lpstr>
      <vt:lpstr>Homework Peer Reviews</vt:lpstr>
      <vt:lpstr>Resources</vt:lpstr>
      <vt:lpstr>Course Web Site &amp; Forums</vt:lpstr>
      <vt:lpstr>JavaScript Basics Slides and Videos</vt:lpstr>
      <vt:lpstr>JavaScript Resources</vt:lpstr>
      <vt:lpstr>Software University Learning System (SULS)</vt:lpstr>
      <vt:lpstr>Recommended Software</vt:lpstr>
      <vt:lpstr>Summary</vt:lpstr>
      <vt:lpstr>JavaScript Basics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Basics - Course Intro</dc:title>
  <dc:subject>Software Development Course</dc:subject>
  <dc:creator/>
  <cp:keywords>JavaScript, JS,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2014-11-04T15:57:16Z</dcterms:modified>
  <cp:category>JavaScript, JS,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